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مبادئ التصميم</a:t>
            </a:r>
            <a:r>
              <a:rPr lang="en-US" sz="4000" dirty="0">
                <a:cs typeface="+mj-cs"/>
              </a:rPr>
              <a:t> </a:t>
            </a:r>
            <a:r>
              <a:rPr lang="ar-IQ" sz="4000" dirty="0">
                <a:cs typeface="+mj-cs"/>
              </a:rPr>
              <a:t>  </a:t>
            </a:r>
            <a:r>
              <a:rPr lang="en-US" sz="4000" dirty="0">
                <a:latin typeface="Tekton Pro" panose="020F0603020208020904" pitchFamily="34" charset="0"/>
                <a:ea typeface="Verdana" panose="020B0604030504040204" pitchFamily="34" charset="0"/>
                <a:cs typeface="+mj-cs"/>
              </a:rPr>
              <a:t>Design Principles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الثانية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IQ" sz="4000" dirty="0">
                <a:cs typeface="+mj-cs"/>
              </a:rPr>
              <a:t>مبادئ التصميم</a:t>
            </a:r>
            <a:endParaRPr lang="en-US" sz="4000" dirty="0"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EBF52D5-4769-4E40-88BB-37A91A282515}"/>
              </a:ext>
            </a:extLst>
          </p:cNvPr>
          <p:cNvSpPr txBox="1"/>
          <p:nvPr/>
        </p:nvSpPr>
        <p:spPr>
          <a:xfrm>
            <a:off x="179512" y="1920824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التطابق   </a:t>
            </a:r>
            <a:r>
              <a:rPr lang="en-US" sz="2400" dirty="0">
                <a:cs typeface="+mj-cs"/>
              </a:rPr>
              <a:t>Identification</a:t>
            </a:r>
            <a:r>
              <a:rPr lang="ar-IQ" sz="2400" dirty="0">
                <a:cs typeface="+mj-cs"/>
              </a:rPr>
              <a:t> </a:t>
            </a:r>
            <a:r>
              <a:rPr lang="en-US" sz="2400" dirty="0">
                <a:cs typeface="+mj-cs"/>
              </a:rPr>
              <a:t>      </a:t>
            </a:r>
            <a:r>
              <a:rPr lang="ar-IQ" sz="2400" dirty="0">
                <a:cs typeface="+mj-cs"/>
              </a:rPr>
              <a:t>          ويأتي من:</a:t>
            </a:r>
            <a:r>
              <a:rPr lang="en-US" sz="2400" dirty="0">
                <a:cs typeface="+mj-cs"/>
              </a:rPr>
              <a:t> </a:t>
            </a:r>
            <a:r>
              <a:rPr lang="ar-IQ" sz="2400" dirty="0">
                <a:cs typeface="+mj-cs"/>
              </a:rPr>
              <a:t>التكرار   </a:t>
            </a:r>
            <a:r>
              <a:rPr lang="en-US" sz="2400" dirty="0">
                <a:cs typeface="+mj-cs"/>
              </a:rPr>
              <a:t>        </a:t>
            </a:r>
            <a:r>
              <a:rPr lang="ar-IQ" sz="2400" dirty="0">
                <a:cs typeface="+mj-cs"/>
              </a:rPr>
              <a:t> </a:t>
            </a:r>
            <a:r>
              <a:rPr lang="en-US" sz="2400" dirty="0">
                <a:cs typeface="+mj-cs"/>
              </a:rPr>
              <a:t>Repetition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D468ED0-1C3C-4865-BE89-6F2D6AA35697}"/>
              </a:ext>
            </a:extLst>
          </p:cNvPr>
          <p:cNvSpPr txBox="1"/>
          <p:nvPr/>
        </p:nvSpPr>
        <p:spPr>
          <a:xfrm>
            <a:off x="2686811" y="1322027"/>
            <a:ext cx="62781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تعريف مبادئ التصميم.</a:t>
            </a:r>
            <a:endParaRPr lang="en-US" sz="2400" dirty="0">
              <a:cs typeface="+mj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E5118F2-A5DF-439A-A390-7D510CB47AE6}"/>
              </a:ext>
            </a:extLst>
          </p:cNvPr>
          <p:cNvSpPr txBox="1"/>
          <p:nvPr/>
        </p:nvSpPr>
        <p:spPr>
          <a:xfrm>
            <a:off x="179512" y="3041203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التشابه   </a:t>
            </a:r>
            <a:r>
              <a:rPr lang="en-US" sz="2400" dirty="0">
                <a:cs typeface="+mj-cs"/>
              </a:rPr>
              <a:t>Similarity</a:t>
            </a:r>
            <a:r>
              <a:rPr lang="ar-IQ" sz="2400" dirty="0">
                <a:cs typeface="+mj-cs"/>
              </a:rPr>
              <a:t> ..... ويؤدي الى:                    التوافق    </a:t>
            </a:r>
            <a:r>
              <a:rPr lang="en-US" sz="2400" dirty="0">
                <a:cs typeface="+mj-cs"/>
              </a:rPr>
              <a:t>Harmony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5E0DA37-0D1F-4B08-8B29-0ADE9A6E76FF}"/>
              </a:ext>
            </a:extLst>
          </p:cNvPr>
          <p:cNvSpPr txBox="1"/>
          <p:nvPr/>
        </p:nvSpPr>
        <p:spPr>
          <a:xfrm>
            <a:off x="179512" y="3622701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التنافر</a:t>
            </a:r>
            <a:r>
              <a:rPr lang="en-US" sz="2400" dirty="0">
                <a:cs typeface="+mj-cs"/>
              </a:rPr>
              <a:t> </a:t>
            </a:r>
            <a:r>
              <a:rPr lang="ar-IQ" sz="2400" dirty="0">
                <a:cs typeface="+mj-cs"/>
              </a:rPr>
              <a:t> </a:t>
            </a:r>
            <a:r>
              <a:rPr lang="en-US" sz="2400" dirty="0">
                <a:cs typeface="+mj-cs"/>
              </a:rPr>
              <a:t> Discord</a:t>
            </a:r>
            <a:r>
              <a:rPr lang="ar-IQ" sz="2400" dirty="0">
                <a:cs typeface="+mj-cs"/>
              </a:rPr>
              <a:t>       ويؤدي الى:         التعارض </a:t>
            </a:r>
            <a:r>
              <a:rPr lang="en-US" sz="2400" dirty="0">
                <a:cs typeface="+mj-cs"/>
              </a:rPr>
              <a:t>    </a:t>
            </a:r>
            <a:r>
              <a:rPr lang="ar-IQ" sz="2400" dirty="0">
                <a:cs typeface="+mj-cs"/>
              </a:rPr>
              <a:t> </a:t>
            </a:r>
            <a:r>
              <a:rPr lang="en-US" sz="2400" dirty="0">
                <a:cs typeface="+mj-cs"/>
              </a:rPr>
              <a:t>Contrast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C66E28A-530D-4708-A296-A2BE64567A8A}"/>
              </a:ext>
            </a:extLst>
          </p:cNvPr>
          <p:cNvSpPr txBox="1"/>
          <p:nvPr/>
        </p:nvSpPr>
        <p:spPr>
          <a:xfrm>
            <a:off x="179512" y="4198798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التدرج  </a:t>
            </a:r>
            <a:r>
              <a:rPr lang="en-US" sz="2400" dirty="0">
                <a:cs typeface="+mj-cs"/>
              </a:rPr>
              <a:t>Gradation 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xmlns="" id="{B35E6E5C-8CBE-46E9-96C6-735E29AD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780296"/>
            <a:ext cx="8784976" cy="461665"/>
          </a:xfr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latin typeface="+mn-lt"/>
                <a:ea typeface="+mn-ea"/>
              </a:rPr>
              <a:t>الوحدة  </a:t>
            </a:r>
            <a:r>
              <a:rPr lang="en-US" sz="2400" dirty="0">
                <a:latin typeface="+mn-lt"/>
                <a:ea typeface="+mn-ea"/>
              </a:rPr>
              <a:t>Unity</a:t>
            </a:r>
            <a:r>
              <a:rPr lang="ar-IQ" sz="2400" dirty="0">
                <a:latin typeface="+mn-lt"/>
                <a:ea typeface="+mn-ea"/>
              </a:rPr>
              <a:t>/ الوحدة الساكنة والوحدة الحركية 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A345613E-971B-422C-AE86-CD562095E51B}"/>
              </a:ext>
            </a:extLst>
          </p:cNvPr>
          <p:cNvSpPr txBox="1">
            <a:spLocks/>
          </p:cNvSpPr>
          <p:nvPr/>
        </p:nvSpPr>
        <p:spPr>
          <a:xfrm>
            <a:off x="179512" y="5356393"/>
            <a:ext cx="8784976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latin typeface="+mn-lt"/>
                <a:ea typeface="+mn-ea"/>
              </a:rPr>
              <a:t>الوحدة والهيمنة.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xmlns="" id="{86BB86AA-F6A0-4EB9-B48A-9729403C5AA9}"/>
              </a:ext>
            </a:extLst>
          </p:cNvPr>
          <p:cNvSpPr txBox="1">
            <a:spLocks/>
          </p:cNvSpPr>
          <p:nvPr/>
        </p:nvSpPr>
        <p:spPr>
          <a:xfrm>
            <a:off x="179512" y="5932490"/>
            <a:ext cx="8784976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latin typeface="+mn-lt"/>
                <a:ea typeface="+mn-ea"/>
              </a:rPr>
              <a:t>التوازن. / التوازن الشكلي – التوازن </a:t>
            </a:r>
            <a:r>
              <a:rPr lang="ar-IQ" sz="2400" dirty="0" err="1">
                <a:latin typeface="+mn-lt"/>
                <a:ea typeface="+mn-ea"/>
              </a:rPr>
              <a:t>اللاشكلي</a:t>
            </a:r>
            <a:r>
              <a:rPr lang="ar-IQ" sz="2400" dirty="0">
                <a:latin typeface="+mn-lt"/>
                <a:ea typeface="+mn-ea"/>
              </a:rPr>
              <a:t>.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xmlns="" id="{00CD3C9D-ED79-4CFC-9883-E3A6DBA095D9}"/>
              </a:ext>
            </a:extLst>
          </p:cNvPr>
          <p:cNvSpPr txBox="1">
            <a:spLocks/>
          </p:cNvSpPr>
          <p:nvPr/>
        </p:nvSpPr>
        <p:spPr>
          <a:xfrm>
            <a:off x="179512" y="2519621"/>
            <a:ext cx="8784976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latin typeface="+mn-lt"/>
                <a:ea typeface="+mn-ea"/>
              </a:rPr>
              <a:t>التكرار المتناوب والتكرار المتغير.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5E180B7-0B9E-4217-A7AA-8D97EDDF999A}"/>
              </a:ext>
            </a:extLst>
          </p:cNvPr>
          <p:cNvSpPr txBox="1"/>
          <p:nvPr/>
        </p:nvSpPr>
        <p:spPr>
          <a:xfrm>
            <a:off x="1192738" y="3212976"/>
            <a:ext cx="76138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تعريف الحجم.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خصائص الحجم.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العناصر الحجمية.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التفريق بين الحجم الكتلي والحجم الفراغي.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أمثلة تطبيقية توضح استخدام العناصر الحجمية </a:t>
            </a:r>
            <a:r>
              <a:rPr lang="ar-IQ" sz="2400" dirty="0" err="1">
                <a:cs typeface="+mj-cs"/>
              </a:rPr>
              <a:t>الكتلية</a:t>
            </a:r>
            <a:r>
              <a:rPr lang="ar-IQ" sz="2400" dirty="0">
                <a:cs typeface="+mj-cs"/>
              </a:rPr>
              <a:t> والفراغية في التصميم.</a:t>
            </a:r>
            <a:endParaRPr lang="en-US" sz="2400" dirty="0"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C229893-D94B-408B-B005-34EB00DE39CD}"/>
              </a:ext>
            </a:extLst>
          </p:cNvPr>
          <p:cNvSpPr txBox="1"/>
          <p:nvPr/>
        </p:nvSpPr>
        <p:spPr>
          <a:xfrm>
            <a:off x="2528479" y="1196752"/>
            <a:ext cx="62781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تعريف المستوي.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خصائص المستوي.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sz="2400" dirty="0">
                <a:cs typeface="+mj-cs"/>
              </a:rPr>
              <a:t>أمثلة تطبيقية توضح استخدام عنصر المستوي في التصميم.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938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116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AGA Granada غرناطة V2</vt:lpstr>
      <vt:lpstr>Arial</vt:lpstr>
      <vt:lpstr>Calibri</vt:lpstr>
      <vt:lpstr>Tekton Pro</vt:lpstr>
      <vt:lpstr>Times New Roman</vt:lpstr>
      <vt:lpstr>Verdana</vt:lpstr>
      <vt:lpstr>Office Theme</vt:lpstr>
      <vt:lpstr>PowerPoint Presentation</vt:lpstr>
      <vt:lpstr>الوحدة  Unity/ الوحدة الساكنة والوحدة الحركية 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181</cp:revision>
  <dcterms:created xsi:type="dcterms:W3CDTF">2021-10-20T16:32:18Z</dcterms:created>
  <dcterms:modified xsi:type="dcterms:W3CDTF">2022-05-15T11:56:12Z</dcterms:modified>
</cp:coreProperties>
</file>